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59" r:id="rId4"/>
    <p:sldId id="278" r:id="rId5"/>
    <p:sldId id="261" r:id="rId6"/>
    <p:sldId id="260" r:id="rId7"/>
    <p:sldId id="264" r:id="rId8"/>
    <p:sldId id="266" r:id="rId9"/>
    <p:sldId id="267" r:id="rId10"/>
    <p:sldId id="268" r:id="rId11"/>
    <p:sldId id="269" r:id="rId12"/>
    <p:sldId id="270" r:id="rId13"/>
    <p:sldId id="273" r:id="rId14"/>
    <p:sldId id="275" r:id="rId15"/>
    <p:sldId id="276" r:id="rId16"/>
    <p:sldId id="277" r:id="rId17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20E6F5-CDF3-47FC-806C-D7A321C7FF0E}" v="1" dt="2020-03-30T13:46:12.841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93"/>
    <p:restoredTop sz="94674"/>
  </p:normalViewPr>
  <p:slideViewPr>
    <p:cSldViewPr snapToGrid="0" snapToObjects="1">
      <p:cViewPr varScale="1">
        <p:scale>
          <a:sx n="110" d="100"/>
          <a:sy n="110" d="100"/>
        </p:scale>
        <p:origin x="120" y="29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Relationship Id="rId35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wner, Mike" userId="7f3f83dd-6dfb-4127-a87f-c1714bd4fac9" providerId="ADAL" clId="{C020E6F5-CDF3-47FC-806C-D7A321C7FF0E}"/>
    <pc:docChg chg="custSel modSld">
      <pc:chgData name="Hewner, Mike" userId="7f3f83dd-6dfb-4127-a87f-c1714bd4fac9" providerId="ADAL" clId="{C020E6F5-CDF3-47FC-806C-D7A321C7FF0E}" dt="2020-03-30T13:47:21.577" v="268" actId="20577"/>
      <pc:docMkLst>
        <pc:docMk/>
      </pc:docMkLst>
      <pc:sldChg chg="modSp">
        <pc:chgData name="Hewner, Mike" userId="7f3f83dd-6dfb-4127-a87f-c1714bd4fac9" providerId="ADAL" clId="{C020E6F5-CDF3-47FC-806C-D7A321C7FF0E}" dt="2020-03-30T13:47:21.577" v="268" actId="20577"/>
        <pc:sldMkLst>
          <pc:docMk/>
          <pc:sldMk cId="0" sldId="261"/>
        </pc:sldMkLst>
        <pc:spChg chg="mod">
          <ac:chgData name="Hewner, Mike" userId="7f3f83dd-6dfb-4127-a87f-c1714bd4fac9" providerId="ADAL" clId="{C020E6F5-CDF3-47FC-806C-D7A321C7FF0E}" dt="2020-03-30T13:47:21.577" v="268" actId="20577"/>
          <ac:spMkLst>
            <pc:docMk/>
            <pc:sldMk cId="0" sldId="261"/>
            <ac:spMk id="108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619448861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619448861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619448861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619448861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619448861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619448861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619448861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619448861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619448861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619448861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619448861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619448861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38a245b4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38a245b4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61944886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61944886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61944886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61944886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96287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619448861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619448861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61944886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61944886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619448861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619448861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19448861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19448861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619448861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619448861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17461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3.nd.edu/~pbui/teaching/cse.30341.fa17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CPU Scheduling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4FCC87-5C4D-5848-8347-13F19BA1FA30}"/>
              </a:ext>
            </a:extLst>
          </p:cNvPr>
          <p:cNvSpPr txBox="1"/>
          <p:nvPr/>
        </p:nvSpPr>
        <p:spPr>
          <a:xfrm>
            <a:off x="5632063" y="6421821"/>
            <a:ext cx="65599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Adapted from ND </a:t>
            </a:r>
            <a:r>
              <a:rPr lang="en-US" dirty="0">
                <a:hlinkClick r:id="rId3"/>
              </a:rPr>
              <a:t>CSE 30341 Operating System Principles (Fall 2017)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dirty="0">
                <a:solidFill>
                  <a:srgbClr val="002B5B"/>
                </a:solidFill>
              </a:rPr>
              <a:t>SJF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63" name="Google Shape;163;p3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One way to combat the </a:t>
            </a:r>
            <a:r>
              <a:rPr lang="en" sz="2400" b="1" dirty="0">
                <a:solidFill>
                  <a:srgbClr val="5F1709"/>
                </a:solidFill>
              </a:rPr>
              <a:t>Convoy Effect</a:t>
            </a:r>
            <a:r>
              <a:rPr lang="en" sz="2400" dirty="0"/>
              <a:t>, is to rank our FIFO such that we always select the </a:t>
            </a:r>
            <a:r>
              <a:rPr lang="en" sz="2400" b="1" dirty="0">
                <a:solidFill>
                  <a:srgbClr val="999623"/>
                </a:solidFill>
              </a:rPr>
              <a:t>shortest job first</a:t>
            </a:r>
            <a:r>
              <a:rPr lang="en" sz="2400" dirty="0"/>
              <a:t> (</a:t>
            </a:r>
            <a:r>
              <a:rPr lang="en" sz="2400" b="1" dirty="0">
                <a:solidFill>
                  <a:srgbClr val="999623"/>
                </a:solidFill>
              </a:rPr>
              <a:t>SJF</a:t>
            </a:r>
            <a:r>
              <a:rPr lang="en" sz="2400" dirty="0"/>
              <a:t>).</a:t>
            </a: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4A3651"/>
                </a:solidFill>
              </a:rPr>
              <a:t>Average Turnaround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	(5 + 10 + 40) / 3 ~= 18 s/job</a:t>
            </a:r>
            <a:br>
              <a:rPr lang="en" sz="2400" dirty="0"/>
            </a:b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5AABBC"/>
                </a:solidFill>
              </a:rPr>
              <a:t>Average Response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(0 + 5 + 10) / 3 = 5 s/job</a:t>
            </a:r>
            <a:endParaRPr sz="2400" b="1" dirty="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64" name="Google Shape;164;p32"/>
          <p:cNvCxnSpPr/>
          <p:nvPr/>
        </p:nvCxnSpPr>
        <p:spPr>
          <a:xfrm rot="10800000" flipH="1">
            <a:off x="3306850" y="4078050"/>
            <a:ext cx="5823900" cy="12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5" name="Google Shape;165;p32"/>
          <p:cNvSpPr/>
          <p:nvPr/>
        </p:nvSpPr>
        <p:spPr>
          <a:xfrm>
            <a:off x="4448050" y="2858550"/>
            <a:ext cx="25911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166" name="Google Shape;166;p32"/>
          <p:cNvSpPr/>
          <p:nvPr/>
        </p:nvSpPr>
        <p:spPr>
          <a:xfrm>
            <a:off x="3306850" y="2858550"/>
            <a:ext cx="5706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167" name="Google Shape;167;p32"/>
          <p:cNvSpPr/>
          <p:nvPr/>
        </p:nvSpPr>
        <p:spPr>
          <a:xfrm>
            <a:off x="3877450" y="2858550"/>
            <a:ext cx="5706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dirty="0">
                <a:solidFill>
                  <a:srgbClr val="002B5B"/>
                </a:solidFill>
              </a:rPr>
              <a:t>SJF</a:t>
            </a:r>
            <a:r>
              <a:rPr lang="en" dirty="0">
                <a:solidFill>
                  <a:srgbClr val="002B5B"/>
                </a:solidFill>
              </a:rPr>
              <a:t>: </a:t>
            </a:r>
            <a:r>
              <a:rPr lang="en" dirty="0">
                <a:solidFill>
                  <a:srgbClr val="DCB439"/>
                </a:solidFill>
              </a:rPr>
              <a:t>Convoy Effect II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73" name="Google Shape;173;p3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Job </a:t>
            </a:r>
            <a: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2400" b="1" dirty="0"/>
              <a:t> </a:t>
            </a:r>
            <a:r>
              <a:rPr lang="en" sz="2400" dirty="0"/>
              <a:t>arrives at time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2400" dirty="0"/>
              <a:t> and runs for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30</a:t>
            </a:r>
            <a:r>
              <a:rPr lang="en" sz="2400" dirty="0"/>
              <a:t> seconds, while </a:t>
            </a:r>
            <a:r>
              <a:rPr lang="en" sz="2400" b="1" dirty="0">
                <a:solidFill>
                  <a:srgbClr val="002B5B"/>
                </a:solidFill>
              </a:rPr>
              <a:t>B</a:t>
            </a:r>
            <a:r>
              <a:rPr lang="en" sz="2400" dirty="0"/>
              <a:t> and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" sz="2400" dirty="0"/>
              <a:t> also arrive at time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2400" dirty="0"/>
              <a:t> but run for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2400" dirty="0"/>
              <a:t> seconds:</a:t>
            </a: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4A3651"/>
                </a:solidFill>
              </a:rPr>
              <a:t>Average Turnaround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	(30 + (35 - 5) + (40 - 5)) / 3 ~= 31 s/job</a:t>
            </a:r>
            <a:br>
              <a:rPr lang="en" sz="2400" dirty="0"/>
            </a:b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5AABBC"/>
                </a:solidFill>
              </a:rPr>
              <a:t>Average Response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(0 + (30 - 5) + (35 - 5)) / 3 = 18 s/job</a:t>
            </a:r>
            <a:endParaRPr sz="2400" b="1" dirty="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74" name="Google Shape;174;p33"/>
          <p:cNvCxnSpPr/>
          <p:nvPr/>
        </p:nvCxnSpPr>
        <p:spPr>
          <a:xfrm rot="10800000" flipH="1">
            <a:off x="3306850" y="4078050"/>
            <a:ext cx="5823900" cy="12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5" name="Google Shape;175;p33"/>
          <p:cNvSpPr/>
          <p:nvPr/>
        </p:nvSpPr>
        <p:spPr>
          <a:xfrm>
            <a:off x="3306850" y="2858550"/>
            <a:ext cx="25911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176" name="Google Shape;176;p33"/>
          <p:cNvSpPr/>
          <p:nvPr/>
        </p:nvSpPr>
        <p:spPr>
          <a:xfrm>
            <a:off x="5897800" y="2858550"/>
            <a:ext cx="5706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177" name="Google Shape;177;p33"/>
          <p:cNvSpPr/>
          <p:nvPr/>
        </p:nvSpPr>
        <p:spPr>
          <a:xfrm>
            <a:off x="6468400" y="2858550"/>
            <a:ext cx="5706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  <p:sp>
        <p:nvSpPr>
          <p:cNvPr id="178" name="Google Shape;178;p33"/>
          <p:cNvSpPr txBox="1"/>
          <p:nvPr/>
        </p:nvSpPr>
        <p:spPr>
          <a:xfrm>
            <a:off x="7352270" y="753762"/>
            <a:ext cx="3315830" cy="846438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/>
              <a:t>If we relax </a:t>
            </a:r>
            <a:r>
              <a:rPr lang="en" b="1">
                <a:solidFill>
                  <a:srgbClr val="4A3651"/>
                </a:solidFill>
              </a:rPr>
              <a:t>Assumption 2</a:t>
            </a:r>
            <a:r>
              <a:rPr lang="en"/>
              <a:t>, we see that </a:t>
            </a:r>
            <a:r>
              <a:rPr lang="en" b="1">
                <a:solidFill>
                  <a:srgbClr val="999623"/>
                </a:solidFill>
              </a:rPr>
              <a:t>SJF</a:t>
            </a:r>
            <a:r>
              <a:rPr lang="en"/>
              <a:t> is still susceptible to the </a:t>
            </a:r>
            <a:r>
              <a:rPr lang="en" b="1">
                <a:solidFill>
                  <a:srgbClr val="5F1709"/>
                </a:solidFill>
              </a:rPr>
              <a:t>Convoy Effect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002B5B"/>
                </a:solidFill>
              </a:rPr>
              <a:t>STCF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84" name="Google Shape;184;p3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If we relax </a:t>
            </a:r>
            <a:r>
              <a:rPr lang="en" sz="2400" b="1" dirty="0">
                <a:solidFill>
                  <a:srgbClr val="4A3651"/>
                </a:solidFill>
              </a:rPr>
              <a:t>Assumption 3</a:t>
            </a:r>
            <a:r>
              <a:rPr lang="en" sz="2400" dirty="0"/>
              <a:t>, we can use a timer interrupt to preempt a running process and switch to the the job with the </a:t>
            </a:r>
            <a:r>
              <a:rPr lang="en" sz="2400" b="1" dirty="0">
                <a:solidFill>
                  <a:srgbClr val="999623"/>
                </a:solidFill>
              </a:rPr>
              <a:t>shortest time to completion first (STCF)</a:t>
            </a:r>
            <a:r>
              <a:rPr lang="en" sz="2400" dirty="0"/>
              <a:t>.</a:t>
            </a: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4A3651"/>
                </a:solidFill>
              </a:rPr>
              <a:t>Average Turnaround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	(40 + (10 - 5) + (15 - 5)) / 3 ~= 18 s/job</a:t>
            </a:r>
            <a:br>
              <a:rPr lang="en" sz="2400" dirty="0"/>
            </a:b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5AABBC"/>
                </a:solidFill>
              </a:rPr>
              <a:t>Average Response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(0 </a:t>
            </a:r>
            <a:r>
              <a:rPr lang="en" sz="2400" b="1">
                <a:latin typeface="Consolas"/>
                <a:ea typeface="Consolas"/>
                <a:cs typeface="Consolas"/>
                <a:sym typeface="Consolas"/>
              </a:rPr>
              <a:t>+ 0 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+ (10 - 5)) / 3 </a:t>
            </a:r>
            <a:r>
              <a:rPr lang="en" sz="2400" b="1">
                <a:latin typeface="Consolas"/>
                <a:ea typeface="Consolas"/>
                <a:cs typeface="Consolas"/>
                <a:sym typeface="Consolas"/>
              </a:rPr>
              <a:t>= 5/3 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s/job</a:t>
            </a:r>
            <a:endParaRPr sz="2400" b="1" dirty="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85" name="Google Shape;185;p34"/>
          <p:cNvCxnSpPr/>
          <p:nvPr/>
        </p:nvCxnSpPr>
        <p:spPr>
          <a:xfrm rot="10800000" flipH="1">
            <a:off x="3306850" y="4078050"/>
            <a:ext cx="5823900" cy="12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6" name="Google Shape;186;p34"/>
          <p:cNvSpPr/>
          <p:nvPr/>
        </p:nvSpPr>
        <p:spPr>
          <a:xfrm>
            <a:off x="5018650" y="2858550"/>
            <a:ext cx="20682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187" name="Google Shape;187;p34"/>
          <p:cNvSpPr/>
          <p:nvPr/>
        </p:nvSpPr>
        <p:spPr>
          <a:xfrm>
            <a:off x="3877450" y="2858550"/>
            <a:ext cx="5706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188" name="Google Shape;188;p34"/>
          <p:cNvSpPr/>
          <p:nvPr/>
        </p:nvSpPr>
        <p:spPr>
          <a:xfrm>
            <a:off x="4448050" y="2858550"/>
            <a:ext cx="5706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  <p:sp>
        <p:nvSpPr>
          <p:cNvPr id="189" name="Google Shape;189;p34"/>
          <p:cNvSpPr/>
          <p:nvPr/>
        </p:nvSpPr>
        <p:spPr>
          <a:xfrm>
            <a:off x="3306850" y="2858550"/>
            <a:ext cx="5706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03C0A5-5C49-47EC-ADF7-98F866E2B48A}"/>
              </a:ext>
            </a:extLst>
          </p:cNvPr>
          <p:cNvSpPr/>
          <p:nvPr/>
        </p:nvSpPr>
        <p:spPr>
          <a:xfrm>
            <a:off x="7988643" y="5388367"/>
            <a:ext cx="3872950" cy="95410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800" dirty="0"/>
              <a:t>Turnaround time is </a:t>
            </a:r>
            <a:r>
              <a:rPr lang="en-US" sz="2800" dirty="0">
                <a:solidFill>
                  <a:srgbClr val="00B0F0"/>
                </a:solidFill>
              </a:rPr>
              <a:t>good</a:t>
            </a:r>
            <a:r>
              <a:rPr lang="en-US" sz="2800" dirty="0"/>
              <a:t>.</a:t>
            </a:r>
          </a:p>
          <a:p>
            <a:r>
              <a:rPr lang="en-US" sz="2800" dirty="0"/>
              <a:t>Response time is </a:t>
            </a:r>
            <a:r>
              <a:rPr lang="en-US" sz="2800" dirty="0">
                <a:solidFill>
                  <a:srgbClr val="FF0000"/>
                </a:solidFill>
              </a:rPr>
              <a:t>poor</a:t>
            </a:r>
            <a:r>
              <a:rPr lang="en-US" sz="2800" dirty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Round Robin: </a:t>
            </a:r>
            <a:r>
              <a:rPr lang="en">
                <a:solidFill>
                  <a:srgbClr val="DCB439"/>
                </a:solidFill>
              </a:rPr>
              <a:t>Overview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206" name="Google Shape;206;p3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/>
              <a:t>Instead of running jobs to completion, we use a timer interrupt to rotate through processes:</a:t>
            </a:r>
            <a:endParaRPr/>
          </a:p>
          <a:p>
            <a:pPr marL="0" indent="0">
              <a:buNone/>
            </a:pPr>
            <a:endParaRPr/>
          </a:p>
          <a:p>
            <a:pPr marL="0" indent="0" algn="ctr">
              <a:buNone/>
            </a:pPr>
            <a:r>
              <a:rPr lang="en" i="1"/>
              <a:t>Each process is executed for a certain </a:t>
            </a:r>
            <a:r>
              <a:rPr lang="en" b="1" i="1">
                <a:solidFill>
                  <a:srgbClr val="999623"/>
                </a:solidFill>
              </a:rPr>
              <a:t>time slice</a:t>
            </a:r>
            <a:r>
              <a:rPr lang="en" i="1"/>
              <a:t> before another process is selected.</a:t>
            </a:r>
            <a:endParaRPr i="1"/>
          </a:p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/>
          </a:p>
          <a:p>
            <a:pPr marL="0" indent="0">
              <a:buNone/>
            </a:pPr>
            <a:endParaRPr/>
          </a:p>
          <a:p>
            <a:pPr marL="0" indent="0" algn="ctr">
              <a:buNone/>
            </a:pPr>
            <a:r>
              <a:rPr lang="en"/>
              <a:t>This is a </a:t>
            </a:r>
            <a:r>
              <a:rPr lang="en" b="1">
                <a:solidFill>
                  <a:srgbClr val="4A3651"/>
                </a:solidFill>
              </a:rPr>
              <a:t>fair</a:t>
            </a:r>
            <a:r>
              <a:rPr lang="en"/>
              <a:t> policy since it evenly divides the the CPU among active processes.</a:t>
            </a:r>
            <a:endParaRPr/>
          </a:p>
        </p:txBody>
      </p:sp>
      <p:sp>
        <p:nvSpPr>
          <p:cNvPr id="207" name="Google Shape;207;p37"/>
          <p:cNvSpPr/>
          <p:nvPr/>
        </p:nvSpPr>
        <p:spPr>
          <a:xfrm>
            <a:off x="3909600" y="4499575"/>
            <a:ext cx="5466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208" name="Google Shape;208;p37"/>
          <p:cNvSpPr/>
          <p:nvPr/>
        </p:nvSpPr>
        <p:spPr>
          <a:xfrm>
            <a:off x="4456200" y="4499575"/>
            <a:ext cx="5466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209" name="Google Shape;209;p37"/>
          <p:cNvSpPr/>
          <p:nvPr/>
        </p:nvSpPr>
        <p:spPr>
          <a:xfrm>
            <a:off x="5002800" y="4499575"/>
            <a:ext cx="5466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  <p:sp>
        <p:nvSpPr>
          <p:cNvPr id="210" name="Google Shape;210;p37"/>
          <p:cNvSpPr/>
          <p:nvPr/>
        </p:nvSpPr>
        <p:spPr>
          <a:xfrm>
            <a:off x="5549400" y="4499575"/>
            <a:ext cx="546600" cy="11409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DCB439"/>
                </a:solidFill>
              </a:rPr>
              <a:t>D</a:t>
            </a:r>
            <a:endParaRPr sz="2400" b="1">
              <a:solidFill>
                <a:srgbClr val="DCB439"/>
              </a:solidFill>
            </a:endParaRPr>
          </a:p>
        </p:txBody>
      </p:sp>
      <p:sp>
        <p:nvSpPr>
          <p:cNvPr id="211" name="Google Shape;211;p37"/>
          <p:cNvSpPr/>
          <p:nvPr/>
        </p:nvSpPr>
        <p:spPr>
          <a:xfrm>
            <a:off x="6096000" y="4499575"/>
            <a:ext cx="5466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212" name="Google Shape;212;p37"/>
          <p:cNvSpPr/>
          <p:nvPr/>
        </p:nvSpPr>
        <p:spPr>
          <a:xfrm>
            <a:off x="6642600" y="4499575"/>
            <a:ext cx="5466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213" name="Google Shape;213;p37"/>
          <p:cNvSpPr/>
          <p:nvPr/>
        </p:nvSpPr>
        <p:spPr>
          <a:xfrm>
            <a:off x="7189200" y="4499575"/>
            <a:ext cx="5466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  <p:sp>
        <p:nvSpPr>
          <p:cNvPr id="214" name="Google Shape;214;p37"/>
          <p:cNvSpPr/>
          <p:nvPr/>
        </p:nvSpPr>
        <p:spPr>
          <a:xfrm>
            <a:off x="7735800" y="4499575"/>
            <a:ext cx="546600" cy="11409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DCB439"/>
                </a:solidFill>
              </a:rPr>
              <a:t>D</a:t>
            </a:r>
            <a:endParaRPr sz="2400" b="1">
              <a:solidFill>
                <a:srgbClr val="DCB439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Round Robin: </a:t>
            </a:r>
            <a:r>
              <a:rPr lang="en">
                <a:solidFill>
                  <a:srgbClr val="DCB439"/>
                </a:solidFill>
              </a:rPr>
              <a:t>Example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226" name="Google Shape;226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Jobs </a:t>
            </a:r>
            <a: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2400" b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" sz="2400" dirty="0"/>
              <a:t> arrive at time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2400" dirty="0"/>
              <a:t> and run for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2400" dirty="0"/>
              <a:t> seconds each:</a:t>
            </a: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4A3651"/>
                </a:solidFill>
              </a:rPr>
              <a:t>Average Turnaround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	(13 + 14 + 15) / 3 = 14 s/job</a:t>
            </a:r>
            <a:br>
              <a:rPr lang="en" sz="2400" dirty="0"/>
            </a:b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5AABBC"/>
                </a:solidFill>
              </a:rPr>
              <a:t>Average Response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(0 + 1 + 2) / 3 = 1 s/job</a:t>
            </a:r>
            <a:endParaRPr sz="2400" b="1" dirty="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27" name="Google Shape;227;p39"/>
          <p:cNvCxnSpPr/>
          <p:nvPr/>
        </p:nvCxnSpPr>
        <p:spPr>
          <a:xfrm rot="10800000" flipH="1">
            <a:off x="3306850" y="4078050"/>
            <a:ext cx="5823900" cy="12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8" name="Google Shape;228;p39"/>
          <p:cNvSpPr/>
          <p:nvPr/>
        </p:nvSpPr>
        <p:spPr>
          <a:xfrm>
            <a:off x="3306850" y="2858550"/>
            <a:ext cx="5724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229" name="Google Shape;229;p39"/>
          <p:cNvSpPr/>
          <p:nvPr/>
        </p:nvSpPr>
        <p:spPr>
          <a:xfrm>
            <a:off x="3879250" y="2858550"/>
            <a:ext cx="5724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230" name="Google Shape;230;p39"/>
          <p:cNvSpPr/>
          <p:nvPr/>
        </p:nvSpPr>
        <p:spPr>
          <a:xfrm>
            <a:off x="4451650" y="2858550"/>
            <a:ext cx="5724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  <p:sp>
        <p:nvSpPr>
          <p:cNvPr id="231" name="Google Shape;231;p39"/>
          <p:cNvSpPr/>
          <p:nvPr/>
        </p:nvSpPr>
        <p:spPr>
          <a:xfrm>
            <a:off x="5024050" y="2858550"/>
            <a:ext cx="5724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232" name="Google Shape;232;p39"/>
          <p:cNvSpPr/>
          <p:nvPr/>
        </p:nvSpPr>
        <p:spPr>
          <a:xfrm>
            <a:off x="5596450" y="2858550"/>
            <a:ext cx="5724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233" name="Google Shape;233;p39"/>
          <p:cNvSpPr/>
          <p:nvPr/>
        </p:nvSpPr>
        <p:spPr>
          <a:xfrm>
            <a:off x="6168850" y="2858550"/>
            <a:ext cx="5724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Round Robin: </a:t>
            </a:r>
            <a:r>
              <a:rPr lang="en">
                <a:solidFill>
                  <a:srgbClr val="DCB439"/>
                </a:solidFill>
              </a:rPr>
              <a:t>Summary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239" name="Google Shape;239;p4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b="1">
                <a:solidFill>
                  <a:srgbClr val="002B5B"/>
                </a:solidFill>
              </a:rPr>
              <a:t>Lessons</a:t>
            </a:r>
            <a:r>
              <a:rPr lang="en"/>
              <a:t>:</a:t>
            </a:r>
            <a:endParaRPr/>
          </a:p>
          <a:p>
            <a:pPr marL="0" indent="0">
              <a:buNone/>
            </a:pPr>
            <a:endParaRPr/>
          </a:p>
          <a:p>
            <a:pPr indent="-381000">
              <a:buSzPts val="2400"/>
            </a:pPr>
            <a:r>
              <a:rPr lang="en" sz="2400" b="1">
                <a:solidFill>
                  <a:srgbClr val="999623"/>
                </a:solidFill>
              </a:rPr>
              <a:t>Round Robin </a:t>
            </a:r>
            <a:r>
              <a:rPr lang="en" sz="2400"/>
              <a:t>is relatively straightforward</a:t>
            </a:r>
            <a:br>
              <a:rPr lang="en" sz="2400"/>
            </a:br>
            <a:endParaRPr sz="2400"/>
          </a:p>
          <a:p>
            <a:pPr indent="-381000">
              <a:spcBef>
                <a:spcPts val="0"/>
              </a:spcBef>
              <a:buSzPts val="2400"/>
            </a:pPr>
            <a:r>
              <a:rPr lang="en" sz="2400" b="1">
                <a:solidFill>
                  <a:srgbClr val="999623"/>
                </a:solidFill>
              </a:rPr>
              <a:t>Round Robin</a:t>
            </a:r>
            <a:r>
              <a:rPr lang="en" sz="2400"/>
              <a:t> generally has poor </a:t>
            </a:r>
            <a:r>
              <a:rPr lang="en" sz="2400" b="1">
                <a:solidFill>
                  <a:srgbClr val="4A3651"/>
                </a:solidFill>
              </a:rPr>
              <a:t>turnaround time</a:t>
            </a:r>
            <a:br>
              <a:rPr lang="en" sz="2400" b="1">
                <a:solidFill>
                  <a:srgbClr val="4A3651"/>
                </a:solidFill>
              </a:rPr>
            </a:br>
            <a:endParaRPr sz="2400" b="1">
              <a:solidFill>
                <a:srgbClr val="4A3651"/>
              </a:solidFill>
            </a:endParaRPr>
          </a:p>
          <a:p>
            <a:pPr indent="-381000">
              <a:spcBef>
                <a:spcPts val="0"/>
              </a:spcBef>
              <a:buSzPts val="2400"/>
            </a:pPr>
            <a:r>
              <a:rPr lang="en" sz="2400" b="1">
                <a:solidFill>
                  <a:srgbClr val="999623"/>
                </a:solidFill>
              </a:rPr>
              <a:t>Round Robin</a:t>
            </a:r>
            <a:r>
              <a:rPr lang="en" sz="2400"/>
              <a:t> generally has good </a:t>
            </a:r>
            <a:r>
              <a:rPr lang="en" sz="2400" b="1">
                <a:solidFill>
                  <a:srgbClr val="5AABBC"/>
                </a:solidFill>
              </a:rPr>
              <a:t>response time</a:t>
            </a:r>
            <a:br>
              <a:rPr lang="en" sz="2400"/>
            </a:br>
            <a:endParaRPr sz="2400"/>
          </a:p>
          <a:p>
            <a:pPr indent="-381000">
              <a:spcBef>
                <a:spcPts val="0"/>
              </a:spcBef>
              <a:buSzPts val="2400"/>
            </a:pPr>
            <a:r>
              <a:rPr lang="en" sz="2400" b="1">
                <a:solidFill>
                  <a:srgbClr val="999623"/>
                </a:solidFill>
              </a:rPr>
              <a:t>Round Robin </a:t>
            </a:r>
            <a:r>
              <a:rPr lang="en" sz="2400"/>
              <a:t>requires </a:t>
            </a:r>
            <a:r>
              <a:rPr lang="en" sz="2400" b="1">
                <a:solidFill>
                  <a:srgbClr val="465510"/>
                </a:solidFill>
              </a:rPr>
              <a:t>preemption</a:t>
            </a:r>
            <a:br>
              <a:rPr lang="en" sz="2400"/>
            </a:br>
            <a:endParaRPr sz="2400"/>
          </a:p>
          <a:p>
            <a:pPr indent="-381000">
              <a:spcBef>
                <a:spcPts val="0"/>
              </a:spcBef>
              <a:buSzPts val="2400"/>
            </a:pPr>
            <a:r>
              <a:rPr lang="en" sz="2400" b="1">
                <a:solidFill>
                  <a:srgbClr val="999623"/>
                </a:solidFill>
              </a:rPr>
              <a:t>Round Robin</a:t>
            </a:r>
            <a:r>
              <a:rPr lang="en" sz="2400"/>
              <a:t> has some overhead</a:t>
            </a:r>
            <a:endParaRPr sz="2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7376E-5DD2-4B28-877A-04AB35B66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Moodle Quiz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66B71-1128-421A-9EF6-0D9E53DA91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Look for "Scheduling 1 in class" on Moodle</a:t>
            </a:r>
          </a:p>
          <a:p>
            <a:r>
              <a:rPr lang="en-US" dirty="0">
                <a:cs typeface="Calibri"/>
              </a:rPr>
              <a:t>You have unlimited tries</a:t>
            </a:r>
          </a:p>
        </p:txBody>
      </p:sp>
    </p:spTree>
    <p:extLst>
      <p:ext uri="{BB962C8B-B14F-4D97-AF65-F5344CB8AC3E}">
        <p14:creationId xmlns:p14="http://schemas.microsoft.com/office/powerpoint/2010/main" val="36694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Questions</a:t>
            </a:r>
            <a:endParaRPr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>
              <a:buAutoNum type="arabicPeriod"/>
            </a:pPr>
            <a:r>
              <a:rPr lang="en" dirty="0"/>
              <a:t>What is the purpose of a </a:t>
            </a:r>
            <a:r>
              <a:rPr lang="en" b="1" dirty="0">
                <a:solidFill>
                  <a:srgbClr val="465510"/>
                </a:solidFill>
              </a:rPr>
              <a:t>scheduler</a:t>
            </a:r>
            <a:r>
              <a:rPr lang="en" dirty="0"/>
              <a:t>?</a:t>
            </a:r>
            <a:br>
              <a:rPr lang="en" dirty="0"/>
            </a:br>
            <a:endParaRPr dirty="0"/>
          </a:p>
          <a:p>
            <a:pPr>
              <a:spcBef>
                <a:spcPts val="0"/>
              </a:spcBef>
              <a:buAutoNum type="arabicPeriod"/>
            </a:pPr>
            <a:r>
              <a:rPr lang="en" dirty="0"/>
              <a:t>When does a </a:t>
            </a:r>
            <a:r>
              <a:rPr lang="en" b="1" dirty="0">
                <a:solidFill>
                  <a:srgbClr val="465510"/>
                </a:solidFill>
              </a:rPr>
              <a:t>scheduler</a:t>
            </a:r>
            <a:r>
              <a:rPr lang="en" dirty="0"/>
              <a:t> execute?</a:t>
            </a:r>
            <a:br>
              <a:rPr lang="en" dirty="0"/>
            </a:br>
            <a:endParaRPr dirty="0"/>
          </a:p>
          <a:p>
            <a:pPr>
              <a:spcBef>
                <a:spcPts val="0"/>
              </a:spcBef>
              <a:buAutoNum type="arabicPeriod"/>
            </a:pPr>
            <a:r>
              <a:rPr lang="en" dirty="0"/>
              <a:t>What are some common </a:t>
            </a:r>
            <a:r>
              <a:rPr lang="en" b="1" dirty="0">
                <a:solidFill>
                  <a:srgbClr val="999623"/>
                </a:solidFill>
              </a:rPr>
              <a:t>scheduling policies</a:t>
            </a:r>
            <a:r>
              <a:rPr lang="en" dirty="0"/>
              <a:t>?</a:t>
            </a:r>
            <a:br>
              <a:rPr lang="en" dirty="0"/>
            </a:br>
            <a:endParaRPr dirty="0"/>
          </a:p>
          <a:p>
            <a:pPr>
              <a:spcBef>
                <a:spcPts val="0"/>
              </a:spcBef>
              <a:buAutoNum type="arabicPeriod"/>
            </a:pPr>
            <a:r>
              <a:rPr lang="en" dirty="0"/>
              <a:t>How do we </a:t>
            </a:r>
            <a:r>
              <a:rPr lang="en" b="1" dirty="0">
                <a:solidFill>
                  <a:srgbClr val="5AABBC"/>
                </a:solidFill>
              </a:rPr>
              <a:t>evaluate</a:t>
            </a:r>
            <a:r>
              <a:rPr lang="en" dirty="0"/>
              <a:t> a </a:t>
            </a:r>
            <a:r>
              <a:rPr lang="en" b="1" dirty="0">
                <a:solidFill>
                  <a:srgbClr val="999623"/>
                </a:solidFill>
              </a:rPr>
              <a:t>scheduling policy</a:t>
            </a:r>
            <a:r>
              <a:rPr lang="en" dirty="0"/>
              <a:t>?</a:t>
            </a:r>
            <a:br>
              <a:rPr lang="en" dirty="0"/>
            </a:b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Scheduling: </a:t>
            </a:r>
            <a:r>
              <a:rPr lang="en">
                <a:solidFill>
                  <a:srgbClr val="DCB439"/>
                </a:solidFill>
              </a:rPr>
              <a:t>Overview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96" name="Google Shape;96;p2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Whenever we need to decide which process to run next, we invoke the </a:t>
            </a:r>
            <a:r>
              <a:rPr lang="en" b="1" dirty="0">
                <a:solidFill>
                  <a:srgbClr val="465510"/>
                </a:solidFill>
              </a:rPr>
              <a:t>scheduler</a:t>
            </a:r>
            <a:r>
              <a:rPr lang="en" dirty="0"/>
              <a:t>:</a:t>
            </a:r>
            <a:endParaRPr dirty="0"/>
          </a:p>
          <a:p>
            <a:pPr marL="0" indent="0">
              <a:buNone/>
            </a:pPr>
            <a:endParaRPr sz="2400" dirty="0"/>
          </a:p>
          <a:p>
            <a:pPr indent="-381000">
              <a:buSzPts val="2400"/>
            </a:pPr>
            <a:r>
              <a:rPr lang="en" sz="2400" dirty="0"/>
              <a:t>A process </a:t>
            </a:r>
            <a:r>
              <a:rPr lang="en" sz="2400" b="1" dirty="0">
                <a:solidFill>
                  <a:srgbClr val="5F1709"/>
                </a:solidFill>
              </a:rPr>
              <a:t>terminates</a:t>
            </a:r>
            <a:br>
              <a:rPr lang="en" sz="2400" dirty="0"/>
            </a:br>
            <a:endParaRPr sz="2400" dirty="0"/>
          </a:p>
          <a:p>
            <a:pPr indent="-381000">
              <a:spcBef>
                <a:spcPts val="0"/>
              </a:spcBef>
              <a:buSzPts val="2400"/>
            </a:pPr>
            <a:r>
              <a:rPr lang="en" sz="2400" dirty="0"/>
              <a:t>A process </a:t>
            </a:r>
            <a:r>
              <a:rPr lang="en" sz="2400" b="1" dirty="0">
                <a:solidFill>
                  <a:srgbClr val="DCB439"/>
                </a:solidFill>
              </a:rPr>
              <a:t>blocks</a:t>
            </a:r>
            <a:br>
              <a:rPr lang="en" sz="2400" dirty="0"/>
            </a:br>
            <a:endParaRPr sz="2400" dirty="0"/>
          </a:p>
          <a:p>
            <a:pPr indent="-381000">
              <a:spcBef>
                <a:spcPts val="0"/>
              </a:spcBef>
              <a:buSzPts val="2400"/>
            </a:pPr>
            <a:r>
              <a:rPr lang="en" sz="2400" dirty="0"/>
              <a:t>A </a:t>
            </a:r>
            <a:r>
              <a:rPr lang="en" sz="2400" b="1" dirty="0">
                <a:solidFill>
                  <a:srgbClr val="002B5B"/>
                </a:solidFill>
              </a:rPr>
              <a:t>timer interrupt</a:t>
            </a:r>
            <a:r>
              <a:rPr lang="en" sz="2400" dirty="0"/>
              <a:t> (preemptive multitasking)</a:t>
            </a:r>
            <a:br>
              <a:rPr lang="en" sz="2400" dirty="0"/>
            </a:br>
            <a:endParaRPr sz="2400" dirty="0"/>
          </a:p>
          <a:p>
            <a:pPr marL="0" indent="0">
              <a:buNone/>
            </a:pPr>
            <a:r>
              <a:rPr lang="en" dirty="0"/>
              <a:t>The decision making process is called a </a:t>
            </a:r>
            <a:r>
              <a:rPr lang="en" b="1" dirty="0">
                <a:solidFill>
                  <a:srgbClr val="999623"/>
                </a:solidFill>
              </a:rPr>
              <a:t>scheduling policy </a:t>
            </a:r>
            <a:r>
              <a:rPr lang="en" dirty="0"/>
              <a:t>or </a:t>
            </a:r>
            <a:r>
              <a:rPr lang="en" b="1" dirty="0">
                <a:solidFill>
                  <a:srgbClr val="999623"/>
                </a:solidFill>
              </a:rPr>
              <a:t>discipline</a:t>
            </a:r>
            <a:r>
              <a:rPr lang="en" dirty="0"/>
              <a:t>.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002B5B"/>
                </a:solidFill>
              </a:rPr>
              <a:t>Scheduling: </a:t>
            </a:r>
            <a:r>
              <a:rPr lang="en-US" dirty="0">
                <a:solidFill>
                  <a:srgbClr val="DCB439"/>
                </a:solidFill>
              </a:rPr>
              <a:t>Factors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02" name="Google Shape;102;p2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-US" dirty="0"/>
              <a:t>Time to run (a.k.a., Run Time)</a:t>
            </a:r>
            <a:endParaRPr lang="en" dirty="0"/>
          </a:p>
          <a:p>
            <a:r>
              <a:rPr lang="en" dirty="0"/>
              <a:t>Arrive time</a:t>
            </a:r>
          </a:p>
          <a:p>
            <a:r>
              <a:rPr lang="en" dirty="0"/>
              <a:t>I/O usage</a:t>
            </a:r>
          </a:p>
          <a:p>
            <a:r>
              <a:rPr lang="en" dirty="0"/>
              <a:t>Interrupt/</a:t>
            </a:r>
            <a:r>
              <a:rPr lang="en-US" dirty="0"/>
              <a:t>Pre-empt</a:t>
            </a:r>
            <a:r>
              <a:rPr lang="en" dirty="0"/>
              <a:t> or not</a:t>
            </a:r>
          </a:p>
        </p:txBody>
      </p:sp>
    </p:spTree>
    <p:extLst>
      <p:ext uri="{BB962C8B-B14F-4D97-AF65-F5344CB8AC3E}">
        <p14:creationId xmlns:p14="http://schemas.microsoft.com/office/powerpoint/2010/main" val="727167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Scheduling: </a:t>
            </a:r>
            <a:r>
              <a:rPr lang="en">
                <a:solidFill>
                  <a:srgbClr val="DCB439"/>
                </a:solidFill>
              </a:rPr>
              <a:t>Metrics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08" name="Google Shape;108;p25"/>
          <p:cNvSpPr txBox="1">
            <a:spLocks noGrp="1"/>
          </p:cNvSpPr>
          <p:nvPr>
            <p:ph idx="1"/>
          </p:nvPr>
        </p:nvSpPr>
        <p:spPr>
          <a:xfrm>
            <a:off x="838200" y="1533236"/>
            <a:ext cx="10515600" cy="5188239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To compare different scheduling policies, we need to consider different measurements:</a:t>
            </a:r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lang="en" sz="2400" b="1" dirty="0">
                <a:solidFill>
                  <a:srgbClr val="4A3651"/>
                </a:solidFill>
              </a:rPr>
              <a:t>Turnaround Time						(Throughput)</a:t>
            </a:r>
            <a:endParaRPr sz="2400" b="1" dirty="0">
              <a:solidFill>
                <a:srgbClr val="4A3651"/>
              </a:solidFill>
            </a:endParaRPr>
          </a:p>
          <a:p>
            <a:pPr marL="0" indent="0">
              <a:buNone/>
            </a:pPr>
            <a:r>
              <a:rPr lang="en" sz="2400" b="1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turnaround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 = 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completion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 – 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arrival</a:t>
            </a:r>
          </a:p>
          <a:p>
            <a:pPr marL="0" indent="0">
              <a:buNone/>
            </a:pP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US" sz="2400" b="1" baseline="-25000" dirty="0">
                <a:latin typeface="Consolas"/>
                <a:ea typeface="Consolas"/>
                <a:cs typeface="Consolas"/>
                <a:sym typeface="Consolas"/>
              </a:rPr>
              <a:t>maybe more easily calculated as 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turnaround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 = 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last work time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 + 1 – 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arrival</a:t>
            </a:r>
          </a:p>
          <a:p>
            <a:pPr marL="0" indent="0" algn="ctr">
              <a:buNone/>
            </a:pPr>
            <a:endParaRPr sz="1200" b="1" dirty="0"/>
          </a:p>
          <a:p>
            <a:pPr marL="0" indent="0" algn="ctr">
              <a:buNone/>
            </a:pPr>
            <a:r>
              <a:rPr lang="en" sz="1800" b="1" dirty="0"/>
              <a:t>How soon does the job </a:t>
            </a:r>
            <a:r>
              <a:rPr lang="en" sz="1800" b="1" dirty="0">
                <a:solidFill>
                  <a:srgbClr val="4A3651"/>
                </a:solidFill>
              </a:rPr>
              <a:t>complete</a:t>
            </a:r>
            <a:r>
              <a:rPr lang="en" sz="1800" b="1" dirty="0"/>
              <a:t>?</a:t>
            </a:r>
            <a:endParaRPr sz="1800" b="1" dirty="0"/>
          </a:p>
          <a:p>
            <a:pPr marL="0" indent="0" algn="ctr">
              <a:buNone/>
            </a:pPr>
            <a:endParaRPr sz="1200" b="1" dirty="0"/>
          </a:p>
          <a:p>
            <a:pPr marL="0" indent="0">
              <a:buNone/>
            </a:pPr>
            <a:r>
              <a:rPr lang="en" sz="2400" b="1" dirty="0">
                <a:solidFill>
                  <a:srgbClr val="5AABBC"/>
                </a:solidFill>
              </a:rPr>
              <a:t>Response Time							(Latency)</a:t>
            </a:r>
            <a:endParaRPr sz="2400" b="1" dirty="0">
              <a:solidFill>
                <a:srgbClr val="5AABBC"/>
              </a:solidFill>
            </a:endParaRPr>
          </a:p>
          <a:p>
            <a:pPr marL="0" indent="0">
              <a:buNone/>
            </a:pPr>
            <a:r>
              <a:rPr lang="en" sz="2400" b="1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response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  = 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firstrun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 - 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arrival</a:t>
            </a:r>
            <a:b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</a:br>
            <a:endParaRPr sz="1200" b="1" baseline="-250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 algn="ctr">
              <a:buNone/>
            </a:pPr>
            <a:r>
              <a:rPr lang="en" sz="1800" b="1" dirty="0"/>
              <a:t>How soon does the job </a:t>
            </a:r>
            <a:r>
              <a:rPr lang="en" sz="1800" b="1" dirty="0">
                <a:solidFill>
                  <a:srgbClr val="5AABBC"/>
                </a:solidFill>
              </a:rPr>
              <a:t>start</a:t>
            </a:r>
            <a:r>
              <a:rPr lang="en" sz="1800" b="1" dirty="0"/>
              <a:t>?</a:t>
            </a:r>
            <a:endParaRPr sz="1800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002B5B"/>
                </a:solidFill>
              </a:rPr>
              <a:t>Scheduling: </a:t>
            </a:r>
            <a:r>
              <a:rPr lang="en" dirty="0">
                <a:solidFill>
                  <a:srgbClr val="DCB439"/>
                </a:solidFill>
              </a:rPr>
              <a:t>Policy </a:t>
            </a:r>
            <a:r>
              <a:rPr lang="en-US" dirty="0">
                <a:solidFill>
                  <a:srgbClr val="DCB439"/>
                </a:solidFill>
              </a:rPr>
              <a:t>Design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02" name="Google Shape;102;p2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To make scheduling policies, we need to consider our </a:t>
            </a:r>
            <a:r>
              <a:rPr lang="en" b="1" dirty="0">
                <a:solidFill>
                  <a:srgbClr val="5F1709"/>
                </a:solidFill>
              </a:rPr>
              <a:t>workload</a:t>
            </a:r>
            <a:r>
              <a:rPr lang="en" dirty="0"/>
              <a:t>, or collection of </a:t>
            </a:r>
            <a:r>
              <a:rPr lang="en" b="1" dirty="0">
                <a:solidFill>
                  <a:srgbClr val="465510"/>
                </a:solidFill>
              </a:rPr>
              <a:t>processes</a:t>
            </a:r>
            <a:r>
              <a:rPr lang="en" dirty="0"/>
              <a:t> running on our system.</a:t>
            </a:r>
            <a:br>
              <a:rPr lang="en" dirty="0"/>
            </a:br>
            <a:endParaRPr sz="2400" dirty="0"/>
          </a:p>
          <a:p>
            <a:pPr marL="0" indent="0">
              <a:buNone/>
            </a:pPr>
            <a:r>
              <a:rPr lang="en" dirty="0"/>
              <a:t>Let's start with the following </a:t>
            </a:r>
            <a:r>
              <a:rPr lang="en" b="1" dirty="0">
                <a:solidFill>
                  <a:srgbClr val="4A3651"/>
                </a:solidFill>
              </a:rPr>
              <a:t>assumptions</a:t>
            </a:r>
            <a:r>
              <a:rPr lang="en" dirty="0"/>
              <a:t>:</a:t>
            </a:r>
            <a:br>
              <a:rPr lang="en" dirty="0"/>
            </a:br>
            <a:endParaRPr sz="2400" dirty="0"/>
          </a:p>
          <a:p>
            <a:pPr indent="-381000">
              <a:lnSpc>
                <a:spcPct val="115000"/>
              </a:lnSpc>
              <a:buSzPts val="2400"/>
              <a:buAutoNum type="arabicPeriod"/>
            </a:pPr>
            <a:r>
              <a:rPr lang="en" sz="2400" dirty="0"/>
              <a:t>Each job runs for the</a:t>
            </a:r>
            <a:r>
              <a:rPr lang="en" sz="2400" b="1" dirty="0">
                <a:solidFill>
                  <a:srgbClr val="4A3651"/>
                </a:solidFill>
              </a:rPr>
              <a:t> same amount of time</a:t>
            </a:r>
            <a:endParaRPr sz="2400" b="1" dirty="0">
              <a:solidFill>
                <a:srgbClr val="4A3651"/>
              </a:solidFill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SzPts val="2400"/>
              <a:buAutoNum type="arabicPeriod"/>
            </a:pPr>
            <a:r>
              <a:rPr lang="en" sz="2400" dirty="0"/>
              <a:t>All jobs </a:t>
            </a:r>
            <a:r>
              <a:rPr lang="en" sz="2400" b="1" dirty="0">
                <a:solidFill>
                  <a:srgbClr val="4A3651"/>
                </a:solidFill>
              </a:rPr>
              <a:t>arrive at the same time</a:t>
            </a:r>
            <a:endParaRPr sz="2400" b="1" dirty="0">
              <a:solidFill>
                <a:srgbClr val="4A3651"/>
              </a:solidFill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SzPts val="2400"/>
              <a:buAutoNum type="arabicPeriod"/>
            </a:pPr>
            <a:r>
              <a:rPr lang="en" sz="2400" dirty="0"/>
              <a:t>Once started, </a:t>
            </a:r>
            <a:r>
              <a:rPr lang="en" sz="2400" b="1" dirty="0">
                <a:solidFill>
                  <a:srgbClr val="4A3651"/>
                </a:solidFill>
              </a:rPr>
              <a:t>each job runs to completion</a:t>
            </a:r>
            <a:endParaRPr sz="2400" b="1" dirty="0">
              <a:solidFill>
                <a:srgbClr val="4A3651"/>
              </a:solidFill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SzPts val="2400"/>
              <a:buAutoNum type="arabicPeriod"/>
            </a:pPr>
            <a:r>
              <a:rPr lang="en" sz="2400" dirty="0"/>
              <a:t>All jobs </a:t>
            </a:r>
            <a:r>
              <a:rPr lang="en" sz="2400" b="1" dirty="0">
                <a:solidFill>
                  <a:srgbClr val="4A3651"/>
                </a:solidFill>
              </a:rPr>
              <a:t>only use the CPU (no I/O)</a:t>
            </a:r>
            <a:endParaRPr sz="2400" b="1" dirty="0">
              <a:solidFill>
                <a:srgbClr val="4A3651"/>
              </a:solidFill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SzPts val="2400"/>
              <a:buAutoNum type="arabicPeriod"/>
            </a:pPr>
            <a:r>
              <a:rPr lang="en" sz="2400" dirty="0"/>
              <a:t>The </a:t>
            </a:r>
            <a:r>
              <a:rPr lang="en" sz="2400" b="1" dirty="0">
                <a:solidFill>
                  <a:srgbClr val="4A3651"/>
                </a:solidFill>
              </a:rPr>
              <a:t>run-time</a:t>
            </a:r>
            <a:r>
              <a:rPr lang="en" sz="2400" dirty="0"/>
              <a:t> of each job is </a:t>
            </a:r>
            <a:r>
              <a:rPr lang="en" sz="2400" b="1" dirty="0">
                <a:solidFill>
                  <a:srgbClr val="4A3651"/>
                </a:solidFill>
              </a:rPr>
              <a:t>known</a:t>
            </a:r>
            <a:r>
              <a:rPr lang="en" sz="2400" dirty="0"/>
              <a:t>. </a:t>
            </a:r>
            <a:endParaRPr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FIFO: </a:t>
            </a:r>
            <a:r>
              <a:rPr lang="en">
                <a:solidFill>
                  <a:srgbClr val="DCB439"/>
                </a:solidFill>
              </a:rPr>
              <a:t>Overview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26" name="Google Shape;126;p2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A basic scheduling policy is </a:t>
            </a:r>
            <a:r>
              <a:rPr lang="en" b="1" dirty="0">
                <a:solidFill>
                  <a:srgbClr val="999623"/>
                </a:solidFill>
              </a:rPr>
              <a:t>First In, First Out (FIFO)</a:t>
            </a:r>
            <a:r>
              <a:rPr lang="en" dirty="0"/>
              <a:t>:</a:t>
            </a:r>
            <a:endParaRPr dirty="0"/>
          </a:p>
          <a:p>
            <a:pPr marL="0" indent="0">
              <a:buNone/>
            </a:pPr>
            <a:r>
              <a:rPr lang="en" dirty="0"/>
              <a:t>	</a:t>
            </a:r>
            <a:endParaRPr dirty="0"/>
          </a:p>
          <a:p>
            <a:pPr marL="0" indent="0" algn="ctr">
              <a:buNone/>
            </a:pPr>
            <a:r>
              <a:rPr lang="en" i="1" dirty="0"/>
              <a:t>Execute the jobs in the order in which they arrive.</a:t>
            </a:r>
            <a:endParaRPr i="1" dirty="0"/>
          </a:p>
          <a:p>
            <a:pPr marL="0" indent="0">
              <a:buNone/>
            </a:pPr>
            <a:endParaRPr dirty="0"/>
          </a:p>
        </p:txBody>
      </p:sp>
      <p:sp>
        <p:nvSpPr>
          <p:cNvPr id="127" name="Google Shape;127;p28"/>
          <p:cNvSpPr/>
          <p:nvPr/>
        </p:nvSpPr>
        <p:spPr>
          <a:xfrm>
            <a:off x="3814200" y="4778000"/>
            <a:ext cx="11409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128" name="Google Shape;128;p28"/>
          <p:cNvSpPr/>
          <p:nvPr/>
        </p:nvSpPr>
        <p:spPr>
          <a:xfrm>
            <a:off x="4955100" y="4778000"/>
            <a:ext cx="11409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129" name="Google Shape;129;p28"/>
          <p:cNvSpPr/>
          <p:nvPr/>
        </p:nvSpPr>
        <p:spPr>
          <a:xfrm>
            <a:off x="6096000" y="4778000"/>
            <a:ext cx="11409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  <p:sp>
        <p:nvSpPr>
          <p:cNvPr id="130" name="Google Shape;130;p28"/>
          <p:cNvSpPr/>
          <p:nvPr/>
        </p:nvSpPr>
        <p:spPr>
          <a:xfrm>
            <a:off x="7236900" y="4778000"/>
            <a:ext cx="1140900" cy="11409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DCB439"/>
                </a:solidFill>
              </a:rPr>
              <a:t>D</a:t>
            </a:r>
            <a:endParaRPr sz="2400" b="1">
              <a:solidFill>
                <a:srgbClr val="DCB439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FIFO: </a:t>
            </a:r>
            <a:r>
              <a:rPr lang="en">
                <a:solidFill>
                  <a:srgbClr val="DCB439"/>
                </a:solidFill>
              </a:rPr>
              <a:t>Example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42" name="Google Shape;142;p3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Jobs </a:t>
            </a:r>
            <a: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2400" b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" sz="2400" dirty="0"/>
              <a:t> arrive at time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2400" dirty="0"/>
              <a:t> and run for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2400" dirty="0"/>
              <a:t> seconds each:</a:t>
            </a: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4A3651"/>
                </a:solidFill>
              </a:rPr>
              <a:t>Average Turnaround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	(5 + 10 + 15) / 3 = 10 s/job</a:t>
            </a:r>
            <a:br>
              <a:rPr lang="en" sz="2400" dirty="0"/>
            </a:b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5AABBC"/>
                </a:solidFill>
              </a:rPr>
              <a:t>Average Response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(0 + 5 + 10) / 3 = 5 s/job</a:t>
            </a:r>
            <a:endParaRPr sz="2400" b="1" dirty="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43" name="Google Shape;143;p30"/>
          <p:cNvCxnSpPr/>
          <p:nvPr/>
        </p:nvCxnSpPr>
        <p:spPr>
          <a:xfrm rot="10800000" flipH="1">
            <a:off x="3306850" y="4078050"/>
            <a:ext cx="5823900" cy="12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4" name="Google Shape;144;p30"/>
          <p:cNvSpPr/>
          <p:nvPr/>
        </p:nvSpPr>
        <p:spPr>
          <a:xfrm>
            <a:off x="3306850" y="2858550"/>
            <a:ext cx="11409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145" name="Google Shape;145;p30"/>
          <p:cNvSpPr/>
          <p:nvPr/>
        </p:nvSpPr>
        <p:spPr>
          <a:xfrm>
            <a:off x="4447750" y="2858550"/>
            <a:ext cx="11409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146" name="Google Shape;146;p30"/>
          <p:cNvSpPr/>
          <p:nvPr/>
        </p:nvSpPr>
        <p:spPr>
          <a:xfrm>
            <a:off x="5588650" y="2858550"/>
            <a:ext cx="11409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002B5B"/>
                </a:solidFill>
              </a:rPr>
              <a:t>FIFO: </a:t>
            </a:r>
            <a:r>
              <a:rPr lang="en" dirty="0">
                <a:solidFill>
                  <a:srgbClr val="DCB439"/>
                </a:solidFill>
              </a:rPr>
              <a:t>Convoy Effect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52" name="Google Shape;152;p3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Job </a:t>
            </a:r>
            <a: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2400" b="1" dirty="0"/>
              <a:t> </a:t>
            </a:r>
            <a:r>
              <a:rPr lang="en" sz="2400" dirty="0"/>
              <a:t>arrives at time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2400" dirty="0"/>
              <a:t> and runs for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30</a:t>
            </a:r>
            <a:r>
              <a:rPr lang="en" sz="2400" dirty="0"/>
              <a:t> seconds, while </a:t>
            </a:r>
            <a:r>
              <a:rPr lang="en" sz="2400" b="1" dirty="0">
                <a:solidFill>
                  <a:srgbClr val="002B5B"/>
                </a:solidFill>
              </a:rPr>
              <a:t>B</a:t>
            </a:r>
            <a:r>
              <a:rPr lang="en" sz="2400" dirty="0"/>
              <a:t> and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" sz="2400" dirty="0"/>
              <a:t> also arrive at time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2400" dirty="0"/>
              <a:t> but run for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2400" dirty="0"/>
              <a:t> seconds:</a:t>
            </a: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4A3651"/>
                </a:solidFill>
              </a:rPr>
              <a:t>Average Turnaround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	(30 + 35 + 40) / 3 ~= 35 s/job</a:t>
            </a:r>
            <a:br>
              <a:rPr lang="en" sz="2400" dirty="0"/>
            </a:b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5AABBC"/>
                </a:solidFill>
              </a:rPr>
              <a:t>Average Response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(0 + 30 + 35) / 3 = 21 s/job</a:t>
            </a:r>
            <a:endParaRPr sz="2400" b="1" dirty="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53" name="Google Shape;153;p31"/>
          <p:cNvCxnSpPr/>
          <p:nvPr/>
        </p:nvCxnSpPr>
        <p:spPr>
          <a:xfrm rot="10800000" flipH="1">
            <a:off x="3306850" y="4078050"/>
            <a:ext cx="5823900" cy="12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4" name="Google Shape;154;p31"/>
          <p:cNvSpPr/>
          <p:nvPr/>
        </p:nvSpPr>
        <p:spPr>
          <a:xfrm>
            <a:off x="3306850" y="2858550"/>
            <a:ext cx="25911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155" name="Google Shape;155;p31"/>
          <p:cNvSpPr/>
          <p:nvPr/>
        </p:nvSpPr>
        <p:spPr>
          <a:xfrm>
            <a:off x="5897800" y="2858550"/>
            <a:ext cx="5706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156" name="Google Shape;156;p31"/>
          <p:cNvSpPr/>
          <p:nvPr/>
        </p:nvSpPr>
        <p:spPr>
          <a:xfrm>
            <a:off x="6468400" y="2858550"/>
            <a:ext cx="5706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  <p:sp>
        <p:nvSpPr>
          <p:cNvPr id="157" name="Google Shape;157;p31"/>
          <p:cNvSpPr txBox="1"/>
          <p:nvPr/>
        </p:nvSpPr>
        <p:spPr>
          <a:xfrm>
            <a:off x="7324187" y="718818"/>
            <a:ext cx="3613126" cy="1180479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dirty="0"/>
              <a:t>If we relax </a:t>
            </a:r>
            <a:r>
              <a:rPr lang="en" b="1" dirty="0">
                <a:solidFill>
                  <a:srgbClr val="4A3651"/>
                </a:solidFill>
              </a:rPr>
              <a:t>Assumption 1</a:t>
            </a:r>
            <a:r>
              <a:rPr lang="en" dirty="0"/>
              <a:t>, we see that </a:t>
            </a:r>
            <a:r>
              <a:rPr lang="en" b="1" dirty="0">
                <a:solidFill>
                  <a:srgbClr val="999623"/>
                </a:solidFill>
              </a:rPr>
              <a:t>FIFO</a:t>
            </a:r>
            <a:r>
              <a:rPr lang="en" dirty="0"/>
              <a:t> is susceptible to the </a:t>
            </a:r>
            <a:r>
              <a:rPr lang="en" b="1" dirty="0">
                <a:solidFill>
                  <a:srgbClr val="5F1709"/>
                </a:solidFill>
              </a:rPr>
              <a:t>Convoy Effect</a:t>
            </a:r>
            <a:r>
              <a:rPr lang="en" dirty="0"/>
              <a:t>, where a large job bottlenecks many smaller jobs.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17404</TotalTime>
  <Words>487</Words>
  <Application>Microsoft Office PowerPoint</Application>
  <PresentationFormat>Widescreen</PresentationFormat>
  <Paragraphs>161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 Light</vt:lpstr>
      <vt:lpstr>Wingdings</vt:lpstr>
      <vt:lpstr>Consolas</vt:lpstr>
      <vt:lpstr>Calibri</vt:lpstr>
      <vt:lpstr>Arial</vt:lpstr>
      <vt:lpstr>rose_themed</vt:lpstr>
      <vt:lpstr>CSSE 332 CPU Scheduling</vt:lpstr>
      <vt:lpstr>Questions</vt:lpstr>
      <vt:lpstr>Scheduling: Overview</vt:lpstr>
      <vt:lpstr>Scheduling: Factors</vt:lpstr>
      <vt:lpstr>Scheduling: Metrics</vt:lpstr>
      <vt:lpstr>Scheduling: Policy Design</vt:lpstr>
      <vt:lpstr>FIFO: Overview</vt:lpstr>
      <vt:lpstr>FIFO: Example</vt:lpstr>
      <vt:lpstr>FIFO: Convoy Effect</vt:lpstr>
      <vt:lpstr>SJF</vt:lpstr>
      <vt:lpstr>SJF: Convoy Effect II</vt:lpstr>
      <vt:lpstr>STCF</vt:lpstr>
      <vt:lpstr>Round Robin: Overview</vt:lpstr>
      <vt:lpstr>Round Robin: Example</vt:lpstr>
      <vt:lpstr>Round Robin: Summary</vt:lpstr>
      <vt:lpstr>Moodle Quiz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Song, Lixing</cp:lastModifiedBy>
  <cp:revision>38</cp:revision>
  <cp:lastPrinted>2018-08-28T17:03:11Z</cp:lastPrinted>
  <dcterms:created xsi:type="dcterms:W3CDTF">2018-07-09T21:38:51Z</dcterms:created>
  <dcterms:modified xsi:type="dcterms:W3CDTF">2020-12-15T18:26:16Z</dcterms:modified>
</cp:coreProperties>
</file>

<file path=docProps/thumbnail.jpeg>
</file>